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83" r:id="rId5"/>
    <p:sldId id="269" r:id="rId6"/>
    <p:sldId id="284" r:id="rId7"/>
    <p:sldId id="285" r:id="rId8"/>
    <p:sldId id="286" r:id="rId9"/>
    <p:sldId id="288" r:id="rId10"/>
    <p:sldId id="270" r:id="rId11"/>
    <p:sldId id="258" r:id="rId12"/>
    <p:sldId id="264" r:id="rId13"/>
    <p:sldId id="271" r:id="rId14"/>
    <p:sldId id="272" r:id="rId15"/>
    <p:sldId id="287" r:id="rId16"/>
    <p:sldId id="273" r:id="rId17"/>
    <p:sldId id="259" r:id="rId18"/>
    <p:sldId id="265" r:id="rId19"/>
    <p:sldId id="295" r:id="rId20"/>
    <p:sldId id="296" r:id="rId21"/>
    <p:sldId id="297" r:id="rId22"/>
    <p:sldId id="293" r:id="rId23"/>
    <p:sldId id="294" r:id="rId24"/>
    <p:sldId id="274" r:id="rId25"/>
    <p:sldId id="292" r:id="rId26"/>
    <p:sldId id="279" r:id="rId27"/>
    <p:sldId id="298" r:id="rId28"/>
    <p:sldId id="299" r:id="rId29"/>
    <p:sldId id="301" r:id="rId30"/>
    <p:sldId id="300" r:id="rId31"/>
    <p:sldId id="302" r:id="rId32"/>
    <p:sldId id="303" r:id="rId33"/>
    <p:sldId id="304" r:id="rId34"/>
    <p:sldId id="305" r:id="rId35"/>
    <p:sldId id="306" r:id="rId36"/>
    <p:sldId id="282" r:id="rId37"/>
    <p:sldId id="280" r:id="rId38"/>
    <p:sldId id="289" r:id="rId39"/>
    <p:sldId id="290" r:id="rId40"/>
    <p:sldId id="275" r:id="rId41"/>
    <p:sldId id="260" r:id="rId42"/>
    <p:sldId id="266" r:id="rId43"/>
    <p:sldId id="276" r:id="rId44"/>
    <p:sldId id="261" r:id="rId45"/>
    <p:sldId id="277" r:id="rId46"/>
    <p:sldId id="278" r:id="rId47"/>
    <p:sldId id="262" r:id="rId48"/>
    <p:sldId id="268" r:id="rId49"/>
    <p:sldId id="307" r:id="rId50"/>
  </p:sldIdLst>
  <p:sldSz cx="12192000" cy="6858000"/>
  <p:notesSz cx="6858000" cy="9144000"/>
  <p:embeddedFontLst>
    <p:embeddedFont>
      <p:font typeface="함초롬바탕" panose="02030604000101010101" pitchFamily="18" charset="-127"/>
      <p:regular r:id="rId51"/>
      <p:bold r:id="rId52"/>
    </p:embeddedFont>
    <p:embeddedFont>
      <p:font typeface="경기천년제목 Medium" panose="02020603020101020101" pitchFamily="18" charset="-127"/>
      <p:regular r:id="rId53"/>
    </p:embeddedFont>
    <p:embeddedFont>
      <p:font typeface="배달의민족 도현" panose="020B0600000101010101" pitchFamily="50" charset="-127"/>
      <p:regular r:id="rId54"/>
    </p:embeddedFont>
    <p:embeddedFont>
      <p:font typeface="경기천년바탕 Regular" panose="0202050302010102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Forte" panose="03060902040502070203" pitchFamily="66" charset="0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2F2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5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3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4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9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6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92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16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8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37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B5418-6BE6-424A-8F47-C1D88DFD62BE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7BBD5-D847-4196-BEC0-C891813A6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0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vcYctV2Ho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vion-tech.com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3788" y="35795"/>
            <a:ext cx="12111318" cy="67363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143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지연 21"/>
          <p:cNvSpPr/>
          <p:nvPr/>
        </p:nvSpPr>
        <p:spPr>
          <a:xfrm rot="5400000">
            <a:off x="3282925" y="3202715"/>
            <a:ext cx="802105" cy="1936465"/>
          </a:xfrm>
          <a:prstGeom prst="flowChartDelay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4382389" y="3770244"/>
            <a:ext cx="3549147" cy="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8650659" y="3747739"/>
            <a:ext cx="2835487" cy="22508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7939775" y="3770244"/>
            <a:ext cx="660084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1406" y="1784271"/>
            <a:ext cx="938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버스노선 최적화를 위한 빅데이터 분석 </a:t>
            </a:r>
            <a:endParaRPr lang="en-US" altLang="ko-KR" smtClean="0"/>
          </a:p>
          <a:p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0766" y="2302025"/>
            <a:ext cx="5001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OpenCV</a:t>
            </a:r>
            <a:r>
              <a:rPr lang="ko-KR" altLang="en-US"/>
              <a:t>를 활용한 버스 승하차 인원 분석 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01117" y="1475874"/>
            <a:ext cx="10485029" cy="22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5746" y="1825936"/>
            <a:ext cx="7155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버스노선 최적화를 위한 빅데이터 분석 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endParaRPr lang="ko-KR" altLang="en-US" sz="320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01117" y="1475874"/>
            <a:ext cx="10485029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1001117" y="3758993"/>
            <a:ext cx="2578950" cy="1125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11545128" y="2561841"/>
            <a:ext cx="4747" cy="67534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931863" y="2579771"/>
            <a:ext cx="4747" cy="67534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45495" y="2691048"/>
            <a:ext cx="1042785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OpenCV</a:t>
            </a:r>
            <a:r>
              <a:rPr lang="ko-KR" altLang="en-US" sz="3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활용한 버스 </a:t>
            </a:r>
            <a:r>
              <a:rPr lang="ko-KR" altLang="en-US" sz="3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</a:t>
            </a:r>
            <a:r>
              <a:rPr lang="en-US" altLang="ko-KR" sz="3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3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 </a:t>
            </a:r>
            <a:r>
              <a:rPr lang="ko-KR" altLang="en-US" sz="3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인원 분석 </a:t>
            </a:r>
            <a:r>
              <a:rPr lang="ko-KR" altLang="en-US" sz="3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키트 제작</a:t>
            </a:r>
            <a:endParaRPr lang="ko-KR" altLang="en-US" sz="3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 rot="20700671">
            <a:off x="7107355" y="339541"/>
            <a:ext cx="20361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smtClean="0">
                <a:latin typeface="Forte" panose="03060902040502070203" pitchFamily="66" charset="0"/>
              </a:rPr>
              <a:t>with</a:t>
            </a:r>
            <a:endParaRPr lang="ko-KR" altLang="en-US" sz="4500">
              <a:latin typeface="Forte" panose="03060902040502070203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318182" y="316097"/>
            <a:ext cx="4026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아인스에스엔씨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80065" y="4924926"/>
            <a:ext cx="5355388" cy="15079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4334020" y="5265800"/>
            <a:ext cx="46775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집에가고싶다 조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2774722" y="3777702"/>
            <a:ext cx="1824235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순서도: 지연 75"/>
          <p:cNvSpPr/>
          <p:nvPr/>
        </p:nvSpPr>
        <p:spPr>
          <a:xfrm rot="5400000">
            <a:off x="8047510" y="3210523"/>
            <a:ext cx="802105" cy="1936465"/>
          </a:xfrm>
          <a:prstGeom prst="flowChartDelay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 flipH="1">
            <a:off x="7578516" y="3775935"/>
            <a:ext cx="1790160" cy="176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2759243" y="3690032"/>
            <a:ext cx="1478768" cy="41665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3120189" y="3682012"/>
            <a:ext cx="1478768" cy="41665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7519742" y="3769681"/>
            <a:ext cx="1595071" cy="2139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>
            <a:off x="7511722" y="3745619"/>
            <a:ext cx="1595071" cy="2139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>
            <a:off x="7776416" y="3783101"/>
            <a:ext cx="1595071" cy="2139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806842" y="51240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480613" y="51240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114279" y="50438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723881" y="50438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389627" y="512404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416986" y="-3058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69386" y="-1534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21786" y="-10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74186" y="1513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44" y="-38176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48729" y="303774"/>
            <a:ext cx="3461797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152768" y="586480"/>
            <a:ext cx="23925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9049" y="137005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729" y="7466086"/>
            <a:ext cx="88968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보다 정확한 데이터를 수집할 수 있게 되면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 데이터를 바탕으로 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8668" y="8074604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원활한 빅데이터 분석을 할 수 있게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되고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9445" y="8704892"/>
            <a:ext cx="104125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버스 노선 체계를 사용자에게 최적화시킬 수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있을 것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146" name="Picture 2" descr="데이터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" y="3250287"/>
            <a:ext cx="2853164" cy="285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제주 버스 노선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013" y="1566200"/>
            <a:ext cx="7810500" cy="48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3639227" y="5486400"/>
            <a:ext cx="1357943" cy="272716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3554329" y="3985550"/>
            <a:ext cx="1803734" cy="943478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3639227" y="3095356"/>
            <a:ext cx="4318817" cy="1927463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639227" y="5292768"/>
            <a:ext cx="4318817" cy="409713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3610964" y="2664555"/>
            <a:ext cx="6514371" cy="2524882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3610964" y="4457289"/>
            <a:ext cx="6960783" cy="837765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신호등 아이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42" y="1749898"/>
            <a:ext cx="39624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2671013" y="2199731"/>
            <a:ext cx="7929360" cy="25640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424386" y="3089355"/>
            <a:ext cx="44226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 개발 목표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0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41311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15082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248748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858350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24096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5145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0385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5625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0865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96" y="-14224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29" y="303774"/>
            <a:ext cx="3619859" cy="119395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60030" y="458433"/>
            <a:ext cx="23972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최종 목표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89487" y="172173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0978" y="7170737"/>
            <a:ext cx="994301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ko-KR" altLang="en-US" sz="20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버스에서 승객의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승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·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하차 행동을 높은 정확도로 인식하는 키트를 제작하여 버스관련 데이터 수집을 원활히 하는 것으로 버스 빅데이터 분석을 통한 버스 노선 최적화를 도와 버스 이용자를 주축으로 한 공공의 이익을 추구한다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8534" y="2838444"/>
            <a:ext cx="1039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버스에서 승객의 승</a:t>
            </a:r>
            <a:r>
              <a:rPr lang="en-US" altLang="ko-KR" sz="28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</a:t>
            </a:r>
            <a:r>
              <a:rPr lang="ko-KR" altLang="en-US" sz="28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하차 행동을 높은 정확도로 인식하는 키트를 제작</a:t>
            </a:r>
            <a:endParaRPr lang="ko-KR" altLang="en-US" sz="28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98534" y="3921369"/>
            <a:ext cx="687513" cy="0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791686" y="3706485"/>
            <a:ext cx="5349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버스관련 데이터 수집을 원활히 함</a:t>
            </a:r>
            <a:endParaRPr lang="ko-KR" altLang="en-US" sz="28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898534" y="4792717"/>
            <a:ext cx="1671245" cy="6266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682650" y="4570570"/>
            <a:ext cx="6826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버스 노선 최적화를 도와 공공의 이익을 추구</a:t>
            </a:r>
            <a:r>
              <a:rPr lang="en-US" altLang="ko-KR" sz="28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lang="ko-KR" altLang="en-US" sz="28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1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41311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15082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248748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858350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24096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5145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0385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5625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0865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96" y="-14224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372267" y="384927"/>
            <a:ext cx="7043306" cy="104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0789" y="514168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세부과제별 연구개발 목표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89487" y="172173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602" y="1786036"/>
            <a:ext cx="8524796" cy="468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9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41311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15082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248748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858350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24096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5145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0385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5625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0865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96" y="-14224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29" y="303774"/>
            <a:ext cx="4779778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개발 목표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89487" y="172173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8729" y="6961966"/>
            <a:ext cx="10299032" cy="457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고정된 위치의 라즈베리파이 카메라를 통해 얻어오는 동영상을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통해 처리할 예정입니다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라즈베리파이는 컴퓨팅파워가 낮습니다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따라서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라즈베리파이에서 구동시키기 위하여 두 가지의 방법을 구상하였습니다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첫째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라즈베리파이의 컴퓨팅파워를 클러스터로 끌어올리는 것입니다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낮은 라즈베리의 컴퓨팅파워를 여러 대 연결하여 병렬 처리를 진행하여 작업을 처리하게 하는 방법을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둘째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라즈베리파이와의 인터넷 연결을 통하여 충분히 빠른 환경에서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처리하는 것입니다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구글의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Colab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과 같은 가상환경에서 작업을 수행하게 하는 것을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실험들을 통하여 라즈베리파이와 잘 맞는 방법을 선택하여 정확한 승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·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하차 데이터를 얻어내는 것이 기술개발 목표라고 할 수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7170" name="Picture 2" descr="라즈베리파이 클러스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60" y="2003931"/>
            <a:ext cx="5218530" cy="38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구글 colab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12" y="2854341"/>
            <a:ext cx="47815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16681" y="6056329"/>
            <a:ext cx="38761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라즈베리파이 클러스터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92595" y="5533567"/>
            <a:ext cx="38761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Google Colab 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41311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15082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248748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858350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24096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5145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0385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5625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0865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96" y="-14224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29" y="303774"/>
            <a:ext cx="4779778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개발 목표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89487" y="172173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8729" y="6961966"/>
            <a:ext cx="10299032" cy="457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고정된 위치의 라즈베리파이 카메라를 통해 얻어오는 동영상을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통해 처리할 예정입니다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라즈베리파이는 컴퓨팅파워가 낮습니다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따라서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라즈베리파이에서 구동시키기 위하여 두 가지의 방법을 구상하였습니다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첫째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라즈베리파이의 컴퓨팅파워를 클러스터로 끌어올리는 것입니다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낮은 라즈베리의 컴퓨팅파워를 여러 대 연결하여 병렬 처리를 진행하여 작업을 처리하게 하는 방법을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둘째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라즈베리파이와의 인터넷 연결을 통하여 충분히 빠른 환경에서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처리하는 것입니다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구글의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Colab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과 같은 가상환경에서 작업을 수행하게 하는 것을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실험들을 통하여 라즈베리파이와 잘 맞는 방법을 선택하여 정확한 승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·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하차 데이터를 얻어내는 것이 기술개발 목표라고 할 수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7170" name="Picture 2" descr="라즈베리파이 클러스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60" y="2003931"/>
            <a:ext cx="5218530" cy="38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구글 colab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12" y="2854341"/>
            <a:ext cx="47815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16681" y="6056329"/>
            <a:ext cx="38761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라즈베리파이 클러스터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92595" y="5533567"/>
            <a:ext cx="38761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Google Colab 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97260" y="2101870"/>
            <a:ext cx="11092182" cy="4343400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347534" y="3784921"/>
            <a:ext cx="874494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</a:t>
            </a:r>
            <a:r>
              <a:rPr lang="en-US" altLang="ko-KR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통한 정확한</a:t>
            </a:r>
            <a:r>
              <a:rPr lang="ko-KR" altLang="en-US" sz="3100" kern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31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승</a:t>
            </a:r>
            <a:r>
              <a:rPr lang="en-US" altLang="ko-KR" sz="31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·</a:t>
            </a:r>
            <a:r>
              <a:rPr lang="ko-KR" altLang="en-US" sz="3100" kern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하차 데이터를 얻어 내는 것</a:t>
            </a:r>
            <a:endParaRPr lang="ko-KR" altLang="en-US" sz="310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29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41311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15082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248748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858350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24096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5145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0385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5625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0865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96" y="-14224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29" y="303774"/>
            <a:ext cx="3754330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목표 대상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89487" y="172173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3638" y="7376273"/>
            <a:ext cx="8213558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 </a:t>
            </a:r>
            <a:r>
              <a:rPr lang="ko-KR" altLang="en-US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프로에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최종 목표는 버스에 탑승한 모든 시민의 승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·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하차를 확인하여 노선 최적화를 이루는 것입니다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따라서 버스를 자주 탑승하는 시민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버스 기사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최종적으로 이 데이터를 활용할 빅데이터 분석가를 목표 대상으로 삼고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4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194" name="Picture 2" descr="버스타는 사진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1" y="2003931"/>
            <a:ext cx="5844173" cy="389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분석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408" y="3431018"/>
            <a:ext cx="3176042" cy="248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덧셈 기호 3"/>
          <p:cNvSpPr/>
          <p:nvPr/>
        </p:nvSpPr>
        <p:spPr>
          <a:xfrm>
            <a:off x="7164622" y="4296397"/>
            <a:ext cx="1078466" cy="1042737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16681" y="6056329"/>
            <a:ext cx="4052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버스타는 시민과 버스기사님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66953" y="6133890"/>
            <a:ext cx="4052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빅데이터 분석가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48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신호등 아이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42" y="1749898"/>
            <a:ext cx="39624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2671013" y="2199731"/>
            <a:ext cx="7929360" cy="25640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645327" y="3089355"/>
            <a:ext cx="59807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 개발 내용 및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776306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94786" y="390145"/>
            <a:ext cx="35452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내용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3530" y="1938021"/>
            <a:ext cx="8334703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① </a:t>
            </a:r>
            <a:r>
              <a:rPr lang="en-US" altLang="ko-KR" sz="24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sz="24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활용한 승</a:t>
            </a:r>
            <a:r>
              <a:rPr lang="en-US" altLang="ko-KR" sz="24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·</a:t>
            </a:r>
            <a:r>
              <a:rPr lang="ko-KR" altLang="en-US" sz="24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하차 인식 소스코드 작성 및 개선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㉮ 카메라 밑을 지나가는 사람의 방향을 파악하고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벡터 데이터 생성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20662"/>
            <a:ext cx="19600760" cy="86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04383" y="3649413"/>
            <a:ext cx="605326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㉯ 사람의 움직임이 승차인지 하차인지 구분하는 코드 작성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8193" name="_x386983200" descr="EMB00004db884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64" y="569522"/>
            <a:ext cx="9579871" cy="595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776306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94786" y="390145"/>
            <a:ext cx="35452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내용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20662"/>
            <a:ext cx="19600760" cy="86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42681" y="1508067"/>
            <a:ext cx="17705178" cy="83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386998176" descr="EMB00004db884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18" y="2038292"/>
            <a:ext cx="9299620" cy="22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612518" y="4702274"/>
            <a:ext cx="19685184" cy="1328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0" name="_x386982056" descr="EMB00004db884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92" y="5343624"/>
            <a:ext cx="2214359" cy="86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213530" y="5706892"/>
            <a:ext cx="545534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파란 선을 기준으로 사람이 위로 가면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'UP'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값이 증가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1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신호등 아이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42" y="1749898"/>
            <a:ext cx="39624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2671013" y="2199731"/>
            <a:ext cx="7929360" cy="25640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487850" y="3089355"/>
            <a:ext cx="62956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</a:t>
            </a:r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 개발 배경 및 중요성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97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776306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94786" y="390145"/>
            <a:ext cx="35452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내용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20662"/>
            <a:ext cx="19600760" cy="86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42681" y="1508067"/>
            <a:ext cx="17705178" cy="83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386998176" descr="EMB00004db884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18" y="2038292"/>
            <a:ext cx="9299620" cy="22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612518" y="4702274"/>
            <a:ext cx="19685184" cy="1328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3770" y="4843690"/>
            <a:ext cx="17615535" cy="142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386996304" descr="EMB00004db884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2" y="5469039"/>
            <a:ext cx="2903247" cy="8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87301" y="5871808"/>
            <a:ext cx="61558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ko-KR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파란</a:t>
            </a:r>
            <a:r>
              <a:rPr lang="en-US" altLang="ko-KR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ko-KR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선을 기준으로 사람이 아래로 가면 </a:t>
            </a:r>
            <a:r>
              <a:rPr lang="en-US" altLang="ko-KR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'DOWN‘ </a:t>
            </a:r>
            <a:r>
              <a:rPr lang="ko-KR" altLang="en-US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값이 증가</a:t>
            </a:r>
            <a:endParaRPr lang="ko-KR" altLang="en-US" sz="4000">
              <a:latin typeface="Arial" panose="020B0604020202020204" pitchFamily="34" charset="0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776306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94786" y="390145"/>
            <a:ext cx="35452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내용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20662"/>
            <a:ext cx="19600760" cy="86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42681" y="1508067"/>
            <a:ext cx="17705178" cy="83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386998176" descr="EMB00004db884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18" y="2038292"/>
            <a:ext cx="9299620" cy="22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612518" y="4702274"/>
            <a:ext cx="19685184" cy="1328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3770" y="4843690"/>
            <a:ext cx="17615535" cy="142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12800" y="4741383"/>
            <a:ext cx="20306954" cy="52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95815592" descr="EMB00004db884d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00" y="4540410"/>
            <a:ext cx="1515090" cy="182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72000" y="5404876"/>
            <a:ext cx="725716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움직임 추적을 위해 배경제거 기법을 사용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 변화가 없는 픽셀은 </a:t>
            </a:r>
            <a:r>
              <a:rPr lang="ko-KR" altLang="en-US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검은색</a:t>
            </a:r>
            <a:r>
              <a:rPr lang="en-US" altLang="ko-KR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나머지는 하얀색으로 표시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705800" y="4744021"/>
            <a:ext cx="15457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95817752" descr="EMB00004db884d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88" y="4540410"/>
            <a:ext cx="1805362" cy="18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16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776306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94786" y="390145"/>
            <a:ext cx="35452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내용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20662"/>
            <a:ext cx="19600760" cy="86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43303" y="1945731"/>
            <a:ext cx="103053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②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24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작성한 소스코드가 라즈베리파이에서 작동할 수 있도록 적용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㉰ 작성한 프로그램을 실행할 환경을 선택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colab,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클러스터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라즈베리파이썬 중 프로그램이 원활히 작동하는 환경을 고릅니다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43303" y="4167074"/>
            <a:ext cx="10059837" cy="168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③수집한 데이터를 </a:t>
            </a:r>
            <a:r>
              <a:rPr lang="en-US" altLang="ko-KR" sz="2400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2400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 저장하는 소스코드 작성</a:t>
            </a:r>
            <a:endParaRPr lang="ko-KR" altLang="en-US" sz="2400" kern="0" smtClea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 smtClean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㉱ 수집한 데이터를 파일 형태로 저장하는 코드 작성</a:t>
            </a:r>
            <a:r>
              <a:rPr lang="en-US" altLang="ko-KR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파일 형태는 추후 빅데이터 분석에 용이한 형태를 기업체 멘토와 상의하여 결정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3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776306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94786" y="390145"/>
            <a:ext cx="35452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내용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20662"/>
            <a:ext cx="19600760" cy="86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3203" y="2590788"/>
            <a:ext cx="105455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④키트의 데이터 수집 정확도 분석 및 개선 작업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㉲ 승객의 승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·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하차를 정확히 인지할 수 있는지 확인하고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오작동이 생길시 코드를 </a:t>
            </a:r>
            <a:r>
              <a:rPr lang="ko-KR" altLang="en-US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및 보완 하는 것으로 데이터의 정확도를 높입니다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1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4"/>
            <a:ext cx="4534258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8356" y="1548410"/>
            <a:ext cx="19280218" cy="81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6162" y="2257603"/>
            <a:ext cx="87904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요구분석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_x363262984" descr="EMB000041207f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56" y="3068381"/>
            <a:ext cx="7084343" cy="330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17037" y="5764222"/>
            <a:ext cx="29463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빅데이터 화면 일부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91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4"/>
            <a:ext cx="4534258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8356" y="1548410"/>
            <a:ext cx="19280218" cy="81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6162" y="2257603"/>
            <a:ext cx="87904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요구분석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_x363262984" descr="EMB000041207f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56" y="3068381"/>
            <a:ext cx="7084343" cy="330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17037" y="5764222"/>
            <a:ext cx="29463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빅데이터 화면 일부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97260" y="2101870"/>
            <a:ext cx="11092182" cy="4343400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71634" y="3560100"/>
            <a:ext cx="846368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하차 기록이 없거나 문제가 있는 데이터 多</a:t>
            </a:r>
            <a:endParaRPr lang="ko-KR" altLang="en-US" sz="310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2838" y="4235364"/>
            <a:ext cx="88898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버스노선 최적화를 위한 보다 정확도 </a:t>
            </a:r>
            <a:r>
              <a:rPr lang="ko-KR" altLang="en-US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높은 측정 </a:t>
            </a:r>
            <a:r>
              <a:rPr lang="ko-KR" altLang="en-US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방법이 필요</a:t>
            </a:r>
            <a:endParaRPr lang="ko-KR" altLang="en-US" sz="310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1310650" y="4510132"/>
            <a:ext cx="1191091" cy="19852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6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4"/>
            <a:ext cx="4534258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4916" y="1921668"/>
            <a:ext cx="1598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2-1) </a:t>
            </a:r>
            <a:r>
              <a:rPr lang="ko-KR" altLang="en-US" sz="28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설계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386960600" descr="EMB00004db884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734" y="1986884"/>
            <a:ext cx="8183930" cy="442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104317" y="5764222"/>
            <a:ext cx="17248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키트 구상도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5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8878" y="400817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5022" y="1468353"/>
            <a:ext cx="2252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2-2) </a:t>
            </a:r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코드설계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394093" y="5809046"/>
            <a:ext cx="17248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수도 코드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4484" y="2100393"/>
            <a:ext cx="8667364" cy="4354195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5832" y="2293047"/>
            <a:ext cx="822582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main() { //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목록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 가져오기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데이터에서 변화가 없는 배경 제거하기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변화가 있는 데이터를 움직이는 한 덩어리로 판단하고 덩어리의 중심을 찾기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중심의 이동방향을 보고 움직이는 방향 판단하기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움직이는 방향을 가지고 승차인지 하차인지 구별하기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승차 하차 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count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조정하기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저장하기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63753" y="2328018"/>
            <a:ext cx="6096000" cy="10085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 가져오기</a:t>
            </a:r>
            <a:r>
              <a:rPr lang="en-US" altLang="ko-KR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sz="20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OpenCV </a:t>
            </a:r>
            <a:r>
              <a:rPr lang="ko-KR" altLang="en-US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내장함수를 통해 데이터를 불러오기</a:t>
            </a:r>
            <a:endParaRPr lang="ko-KR" altLang="en-US" sz="20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3354603" y="2638164"/>
            <a:ext cx="2580032" cy="388254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8878" y="400817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5022" y="1468353"/>
            <a:ext cx="2252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2-2) </a:t>
            </a:r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코드설계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394093" y="5809046"/>
            <a:ext cx="17248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수도 코드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4484" y="2100393"/>
            <a:ext cx="8667364" cy="4354195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5832" y="2293047"/>
            <a:ext cx="822582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main() { //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목록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 가져오기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데이터에서 변화가 없는 배경 제거하기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변화가 있는 데이터를 움직이는 한 덩어리로 판단하고 덩어리의 중심을 찾기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중심의 이동방향을 보고 움직이는 방향 판단하기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움직이는 방향을 가지고 승차인지 하차인지 구별하기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승차 하차 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count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조정하기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저장하기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5778" y="2123554"/>
            <a:ext cx="6869351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데이터에서 변화가 없는 배경 제거하기</a:t>
            </a:r>
            <a:r>
              <a:rPr lang="en-US" altLang="ko-KR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sz="19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OpenCV</a:t>
            </a:r>
            <a:r>
              <a:rPr lang="ko-KR" altLang="en-US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지원하는 배경제거 알고리즘을 </a:t>
            </a:r>
            <a:r>
              <a:rPr lang="ko-KR" altLang="en-US" sz="1900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사용합니다</a:t>
            </a:r>
            <a:r>
              <a:rPr lang="en-US" altLang="ko-KR" sz="1900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9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BackgroundSubtractorMOG</a:t>
            </a:r>
            <a:endParaRPr lang="ko-KR" altLang="en-US" sz="19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cxnSp>
        <p:nvCxnSpPr>
          <p:cNvPr id="25" name="구부러진 연결선 24"/>
          <p:cNvCxnSpPr/>
          <p:nvPr/>
        </p:nvCxnSpPr>
        <p:spPr>
          <a:xfrm rot="5400000" flipH="1" flipV="1">
            <a:off x="5372910" y="2779647"/>
            <a:ext cx="831411" cy="471338"/>
          </a:xfrm>
          <a:prstGeom prst="curvedConnector3">
            <a:avLst>
              <a:gd name="adj1" fmla="val 101756"/>
            </a:avLst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3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8878" y="400817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5022" y="1468353"/>
            <a:ext cx="2252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2-2) </a:t>
            </a:r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코드설계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394093" y="5809046"/>
            <a:ext cx="17248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수도 코드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4484" y="2100393"/>
            <a:ext cx="8667364" cy="4354195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5832" y="2293047"/>
            <a:ext cx="822582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main() { //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목록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 가져오기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데이터에서 변화가 없는 배경 제거하기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변화가 있는 데이터를 움직이는 한 덩어리로 판단하고 덩어리의 중심을 찾기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중심의 이동방향을 보고 움직이는 방향 판단하기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움직이는 방향을 가지고 승차인지 하차인지 구별하기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승차 하차 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count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조정하기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저장하기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5" name="구부러진 연결선 24"/>
          <p:cNvCxnSpPr/>
          <p:nvPr/>
        </p:nvCxnSpPr>
        <p:spPr>
          <a:xfrm>
            <a:off x="8594724" y="3904879"/>
            <a:ext cx="4141760" cy="428726"/>
          </a:xfrm>
          <a:prstGeom prst="curvedConnector3">
            <a:avLst>
              <a:gd name="adj1" fmla="val 50000"/>
            </a:avLst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806842" y="51240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480613" y="51240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114279" y="50438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723881" y="50438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389627" y="512404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416986" y="-3058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69386" y="-1534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21786" y="-10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74186" y="1513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44" y="-38176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48729" y="303774"/>
            <a:ext cx="6331315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152768" y="586480"/>
            <a:ext cx="5977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연구개발 동향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8486" y="2541388"/>
            <a:ext cx="38393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 승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하차 인식방법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40" name="Picture 16" descr="하차태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6" y="3519743"/>
            <a:ext cx="6533430" cy="280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235139" y="137005"/>
            <a:ext cx="3511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8486" y="1849635"/>
            <a:ext cx="49760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버스 </a:t>
            </a:r>
            <a:r>
              <a:rPr lang="ko-KR" altLang="en-US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 안전사고 예방을 위한 센서</a:t>
            </a:r>
          </a:p>
        </p:txBody>
      </p:sp>
    </p:spTree>
    <p:extLst>
      <p:ext uri="{BB962C8B-B14F-4D97-AF65-F5344CB8AC3E}">
        <p14:creationId xmlns:p14="http://schemas.microsoft.com/office/powerpoint/2010/main" val="27007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8878" y="400817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5022" y="1468353"/>
            <a:ext cx="2252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2-2) </a:t>
            </a:r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코드설계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0406" y="2208044"/>
            <a:ext cx="8758052" cy="3529442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0406" y="2452736"/>
            <a:ext cx="8240620" cy="294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b="1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변화가 있는 데이터를 움직이는 한 덩어리로 판단하고 덩어리의 중심을 찾기</a:t>
            </a:r>
            <a:r>
              <a:rPr lang="en-US" altLang="ko-KR" sz="2000" b="1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sz="2000" b="1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9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9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변화가 있는 픽셀의 좌표 값을 가지고 좌표 값이 </a:t>
            </a:r>
            <a:r>
              <a:rPr lang="en-US" altLang="ko-KR" sz="19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25</a:t>
            </a:r>
            <a:r>
              <a:rPr lang="ko-KR" altLang="en-US" sz="19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이하 차이 나는 픽셀들을 하나의 묶음으로 정함</a:t>
            </a:r>
            <a:r>
              <a:rPr lang="en-US" altLang="ko-KR" sz="19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900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9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하나의 묶음에서 가장 멀리 떨어져 있는 픽셀 </a:t>
            </a:r>
            <a:r>
              <a:rPr lang="en-US" altLang="ko-KR" sz="19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9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개씩 선정하여 좌표 값의 평균을 구하여 묶음으로 정해진 덩어리의 중심이 되는 픽셀의 좌표 값을 구함</a:t>
            </a:r>
            <a:r>
              <a:rPr lang="en-US" altLang="ko-KR" sz="19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900" kern="0">
              <a:solidFill>
                <a:schemeClr val="bg1"/>
              </a:solidFill>
              <a:latin typeface="함초롬바탕" panose="02030604000101010101" pitchFamily="18" charset="-127"/>
            </a:endParaRPr>
          </a:p>
        </p:txBody>
      </p:sp>
      <p:cxnSp>
        <p:nvCxnSpPr>
          <p:cNvPr id="25" name="구부러진 연결선 24"/>
          <p:cNvCxnSpPr/>
          <p:nvPr/>
        </p:nvCxnSpPr>
        <p:spPr>
          <a:xfrm>
            <a:off x="152974" y="2306231"/>
            <a:ext cx="636399" cy="497311"/>
          </a:xfrm>
          <a:prstGeom prst="curvedConnector3">
            <a:avLst>
              <a:gd name="adj1" fmla="val 50000"/>
            </a:avLst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3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8878" y="400817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5022" y="1468353"/>
            <a:ext cx="2252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2-2) </a:t>
            </a:r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코드설계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394093" y="5809046"/>
            <a:ext cx="17248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수도 코드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4484" y="2100393"/>
            <a:ext cx="8667364" cy="4354195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5832" y="2293047"/>
            <a:ext cx="822582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main() { //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목록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 가져오기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데이터에서 변화가 없는 배경 제거하기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변화가 있는 데이터를 움직이는 한 덩어리로 판단하고 덩어리의 중심을 찾기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중심의 이동방향을 보고 움직이는 방향 판단하기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움직이는 방향을 가지고 승차인지 하차인지 구별하기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승차 하차 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count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조정하기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저장하기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5" name="구부러진 연결선 24"/>
          <p:cNvCxnSpPr/>
          <p:nvPr/>
        </p:nvCxnSpPr>
        <p:spPr>
          <a:xfrm>
            <a:off x="5949708" y="4290830"/>
            <a:ext cx="1024833" cy="200488"/>
          </a:xfrm>
          <a:prstGeom prst="curvedConnector3">
            <a:avLst>
              <a:gd name="adj1" fmla="val 50000"/>
            </a:avLst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982217" y="4162894"/>
            <a:ext cx="5209783" cy="1360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중심의 이동방향을 보고 움직이는 방향 판단하기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중심이 되는 픽셀의 좌표 값의 변화를 보고 </a:t>
            </a:r>
            <a:endParaRPr lang="en-US" altLang="ko-KR" b="1" kern="0" smtClea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움직임의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방향을 판단함</a:t>
            </a:r>
            <a:endParaRPr lang="ko-KR" altLang="en-US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0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8878" y="400817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5022" y="1468353"/>
            <a:ext cx="2252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2-2) </a:t>
            </a:r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코드설계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4484" y="2100393"/>
            <a:ext cx="8667364" cy="4354195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5832" y="2293047"/>
            <a:ext cx="822582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main() { //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목록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 가져오기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데이터에서 변화가 없는 배경 제거하기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변화가 있는 데이터를 움직이는 한 덩어리로 판단하고 덩어리의 중심을 찾기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중심의 이동방향을 보고 움직이는 방향 판단하기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움직이는 방향을 가지고 승차인지 하차인지 구별하기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승차 하차 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count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조정하기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저장하기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5" name="구부러진 연결선 24"/>
          <p:cNvCxnSpPr/>
          <p:nvPr/>
        </p:nvCxnSpPr>
        <p:spPr>
          <a:xfrm rot="16200000" flipH="1">
            <a:off x="4847010" y="5175532"/>
            <a:ext cx="708212" cy="236253"/>
          </a:xfrm>
          <a:prstGeom prst="curvedConnector3">
            <a:avLst>
              <a:gd name="adj1" fmla="val 127215"/>
            </a:avLst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319243" y="5224349"/>
            <a:ext cx="6096000" cy="10085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움직이는 방향을 가지고 승차인지 하차인지 구별하기</a:t>
            </a:r>
            <a:r>
              <a:rPr lang="en-US" altLang="ko-KR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sz="20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움직임의 방향을 바탕으로 승차</a:t>
            </a:r>
            <a:r>
              <a:rPr lang="en-US" altLang="ko-KR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하차 행동을 구분함</a:t>
            </a:r>
            <a:endParaRPr lang="ko-KR" altLang="en-US" sz="20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r>
              <a:rPr lang="ko-KR" altLang="en-US" smtClean="0"/>
              <a:t>ㅍ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8878" y="400817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5022" y="1468353"/>
            <a:ext cx="2252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2-2) </a:t>
            </a:r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코드설계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4484" y="2100393"/>
            <a:ext cx="8667364" cy="4354195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5832" y="2293047"/>
            <a:ext cx="822582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main() { //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목록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 가져오기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데이터에서 변화가 없는 배경 제거하기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변화가 있는 데이터를 움직이는 한 덩어리로 판단하고 덩어리의 중심을 찾기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중심의 이동방향을 보고 움직이는 방향 판단하기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움직이는 방향을 가지고 승차인지 하차인지 구별하기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승차 하차 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count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조정하기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저장하기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5" name="구부러진 연결선 24"/>
          <p:cNvCxnSpPr/>
          <p:nvPr/>
        </p:nvCxnSpPr>
        <p:spPr>
          <a:xfrm>
            <a:off x="4213415" y="5224351"/>
            <a:ext cx="1105827" cy="423414"/>
          </a:xfrm>
          <a:prstGeom prst="curvedConnector3">
            <a:avLst>
              <a:gd name="adj1" fmla="val 50000"/>
            </a:avLst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472329" y="5224351"/>
            <a:ext cx="6096000" cy="9627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승차 하차 </a:t>
            </a:r>
            <a:r>
              <a:rPr lang="en-US" altLang="ko-KR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count </a:t>
            </a:r>
            <a:r>
              <a:rPr lang="ko-KR" altLang="en-US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조정하기</a:t>
            </a:r>
            <a:r>
              <a:rPr lang="en-US" altLang="ko-KR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ko-KR" altLang="en-US" sz="19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900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데이터 값을 변경시킴</a:t>
            </a:r>
            <a:endParaRPr lang="ko-KR" altLang="en-US" sz="1900" b="1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73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r>
              <a:rPr lang="ko-KR" altLang="en-US" smtClean="0"/>
              <a:t>ㅍ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8878" y="400817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5578" y="1468353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3) </a:t>
            </a:r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구현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ubunt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26" y="2863254"/>
            <a:ext cx="4440417" cy="198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라즈비안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8577"/>
            <a:ext cx="4811541" cy="406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08878" y="5477264"/>
            <a:ext cx="1751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환경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0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r>
              <a:rPr lang="ko-KR" altLang="en-US" smtClean="0"/>
              <a:t>ㅍ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8878" y="400817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5578" y="1468353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3) </a:t>
            </a:r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구현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88347" y="1671377"/>
            <a:ext cx="17944798" cy="7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108878" y="5477264"/>
            <a:ext cx="1751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언어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30" name="Picture 6" descr="C++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5" y="2609922"/>
            <a:ext cx="5058688" cy="215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42" y="2609922"/>
            <a:ext cx="5958716" cy="20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8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4"/>
            <a:ext cx="4534258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803" y="7190305"/>
            <a:ext cx="9487620" cy="657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ko-KR" altLang="en-US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인원에 따른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환경이나 특수한 상황에서의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 오동작 정도 에 대한 실험을 진행할 예정입니다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현재 생각하고 있는 특수한 케이스는 다음과 같습니다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동시에 움직이는 두 사람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큰 모자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(ex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패랭이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밀짚모자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쓰고 가는 사람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마스크를 쓴 사람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후드를 뒤집어 쓴 사람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캐리어를 들고 가는 사람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아기를 안고 가는 사람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휠체어 탑승자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큰 가방을 메고 있는 사람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밀집되어 있는 많은 사람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위와 같은 케이스들에 대한 실험을 계속 진행하고 코드 개선을 통해 정확도를 높여나가려고 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6162" y="2257603"/>
            <a:ext cx="87904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4)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특수한 상황에서의 오동작 정도에 대한 실험을 진행 예정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3" name="Picture 2" descr="패랭이 모자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9" y="3095066"/>
            <a:ext cx="3229309" cy="331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어깨동무 뒷모습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62" y="3148491"/>
            <a:ext cx="4340029" cy="324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휠체어 탄 사람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70" y="3148491"/>
            <a:ext cx="3238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9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4"/>
            <a:ext cx="4534258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7016" y="6825915"/>
            <a:ext cx="98486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라즈베리파이의 컴퓨팅파워가 모든 데이터를 혼자서 처리하기에는 매우 부족합니다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따라서 그에 대한 해결방법으로 두 가지를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첫째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라즈베리파이와 인터넷을 연결하여 데이터를 보내고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실제 처리는 컴퓨터에서 진행하는 방법을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둘째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 여러 대를 병렬 연결하여 클러스터를 만드는 방식을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 실험 방법 중 안정적으로 동작시킬 수 있는 방법을 선택하여 프로젝트를 계속 진행하려고 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인원에 따른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환경에 따른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 오동작 정도 등에 대한 실험을 진행할 예정입니다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만약 오동작이 심한 환경이 있을 경우 그에 대한 보완점 등을 생각해보고 오류를 해결하려고 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26" name="Picture 2" descr="라즈베리파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6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276" y="252798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와이파이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97" b="96404" l="10000" r="90000">
                        <a14:foregroundMark x1="39250" y1="46067" x2="39250" y2="46067"/>
                        <a14:foregroundMark x1="41750" y1="62472" x2="41750" y2="62472"/>
                        <a14:foregroundMark x1="48500" y1="84719" x2="48500" y2="84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44918">
            <a:off x="3513079" y="3256742"/>
            <a:ext cx="3796524" cy="21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구글 colab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08" y="2998015"/>
            <a:ext cx="47815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68075" y="1960642"/>
            <a:ext cx="63964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4-1)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 처리를 라즈베리파이 외부에서 진행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151" y="5891104"/>
            <a:ext cx="36245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가상환경 내에서 코드 구동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72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4"/>
            <a:ext cx="4534258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7016" y="6825915"/>
            <a:ext cx="98486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라즈베리파이의 컴퓨팅파워가 모든 데이터를 혼자서 처리하기에는 매우 부족합니다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따라서 그에 대한 해결방법으로 두 가지를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첫째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라즈베리파이와 인터넷을 연결하여 데이터를 보내고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실제 처리는 컴퓨터에서 진행하는 방법을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둘째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 여러 대를 병렬 연결하여 클러스터를 만드는 방식을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 실험 방법 중 안정적으로 동작시킬 수 있는 방법을 선택하여 프로젝트를 계속 진행하려고 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인원에 따른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환경에 따른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 오동작 정도 등에 대한 실험을 진행할 예정입니다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만약 오동작이 심한 환경이 있을 경우 그에 대한 보완점 등을 생각해보고 오류를 해결하려고 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074" y="1960642"/>
            <a:ext cx="65195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4-2)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 처리를 라즈베리파이 내부에서 진행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Picture 2" descr="라즈베리파이 클러스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87" y="2677113"/>
            <a:ext cx="4813151" cy="357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040824" y="5595089"/>
            <a:ext cx="61511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여러 대의 라즈베리파이로 데이터를 병렬 처리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0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4"/>
            <a:ext cx="4534258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방법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7016" y="6825915"/>
            <a:ext cx="98486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라즈베리파이의 컴퓨팅파워가 모든 데이터를 혼자서 처리하기에는 매우 부족합니다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따라서 그에 대한 해결방법으로 두 가지를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첫째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라즈베리파이와 인터넷을 연결하여 데이터를 보내고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실제 처리는 컴퓨터에서 진행하는 방법을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둘째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라즈베리파이 여러 대를 병렬 연결하여 클러스터를 만드는 방식을 생각하고 있습니다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 실험 방법 중 안정적으로 동작시킬 수 있는 방법을 선택하여 프로젝트를 계속 진행하려고 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indent="127000" algn="just" fontAlgn="base">
              <a:lnSpc>
                <a:spcPct val="180000"/>
              </a:lnSpc>
            </a:pP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인원에 따른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환경에 따른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OpenCV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 오동작 정도 등에 대한 실험을 진행할 예정입니다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만약 오동작이 심한 환경이 있을 경우 그에 대한 보완점 등을 생각해보고 오류를 해결하려고 합니다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074" y="1960642"/>
            <a:ext cx="6370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4-2)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 처리를 라즈베리파이 내부에서 진행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Picture 2" descr="라즈베리파이 클러스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87" y="2677113"/>
            <a:ext cx="4813151" cy="357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040824" y="5595089"/>
            <a:ext cx="61511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여러 대의 라즈베리파이로 데이터를 병렬 처리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97260" y="2101870"/>
            <a:ext cx="11092182" cy="4343400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01381" y="3872095"/>
            <a:ext cx="846368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- 1</a:t>
            </a:r>
            <a:r>
              <a:rPr lang="ko-KR" altLang="en-US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안에 중점을 두고 프로젝트를 진행할 예정입니다</a:t>
            </a:r>
            <a:r>
              <a:rPr lang="en-US" altLang="ko-KR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310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4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8207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806842" y="51240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480613" y="51240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114279" y="50438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723881" y="50438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389627" y="512404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416986" y="-3058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69386" y="-1534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21786" y="-10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74186" y="1513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44" y="-38176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48729" y="303774"/>
            <a:ext cx="6331315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152768" y="586480"/>
            <a:ext cx="5977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연구개발 동향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8486" y="2271379"/>
            <a:ext cx="31122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 승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하차 인식방법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40" name="Picture 16" descr="하차태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56" y="3055934"/>
            <a:ext cx="7143030" cy="306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235139" y="137005"/>
            <a:ext cx="3511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8729" y="1960685"/>
            <a:ext cx="11092182" cy="4343400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7877" y="3920881"/>
            <a:ext cx="74142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25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카드에 대한 태그 방식에 의존하여 정확도가 떨어짐</a:t>
            </a:r>
            <a:endParaRPr lang="ko-KR" altLang="en-US" sz="250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7159" y="4756192"/>
            <a:ext cx="74142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25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다양한 오류 유형 존재</a:t>
            </a:r>
            <a:endParaRPr lang="ko-KR" altLang="en-US" sz="250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3556" y="2948061"/>
            <a:ext cx="7702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25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센서의 오작동이 많아 승</a:t>
            </a:r>
            <a:r>
              <a:rPr lang="en-US" altLang="ko-KR" sz="25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</a:t>
            </a:r>
            <a:r>
              <a:rPr lang="ko-KR" altLang="en-US" sz="25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하차에 사용하기 어려움</a:t>
            </a:r>
            <a:endParaRPr lang="ko-KR" altLang="en-US" sz="250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5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9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70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6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8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4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3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3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10" y="668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30" y="303775"/>
            <a:ext cx="4534258" cy="10675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34678" y="411916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연구개발 일정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66423" y="251022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14" y="1795670"/>
            <a:ext cx="8637284" cy="42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신호등 아이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42" y="1749898"/>
            <a:ext cx="39624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2671013" y="2199731"/>
            <a:ext cx="7929360" cy="25640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873189" y="3089355"/>
            <a:ext cx="5525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 기자재 및 재료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8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69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5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7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3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291" y="-32084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29" y="303774"/>
            <a:ext cx="2544095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08263" y="136723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3945" y="2284266"/>
            <a:ext cx="9354263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80000"/>
              </a:lnSpc>
              <a:buFontTx/>
              <a:buChar char="-"/>
            </a:pP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라즈베리파이</a:t>
            </a:r>
            <a:r>
              <a:rPr lang="en-US" altLang="ko-KR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라즈베리파이 </a:t>
            </a:r>
            <a:r>
              <a:rPr lang="ko-KR" altLang="en-US" sz="22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카메라 </a:t>
            </a: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모듈</a:t>
            </a:r>
            <a:r>
              <a:rPr lang="en-US" altLang="ko-KR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라즈베리파이 </a:t>
            </a:r>
            <a:r>
              <a:rPr lang="ko-KR" altLang="en-US" sz="22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적외선 카메라 </a:t>
            </a: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모듈</a:t>
            </a:r>
            <a:r>
              <a:rPr lang="en-US" altLang="ko-KR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marL="342900" lvl="0" indent="-342900" algn="just" fontAlgn="base">
              <a:lnSpc>
                <a:spcPct val="180000"/>
              </a:lnSpc>
              <a:buFontTx/>
              <a:buChar char="-"/>
            </a:pPr>
            <a:r>
              <a:rPr lang="en-US" altLang="ko-KR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Windows10, Ubuntu </a:t>
            </a:r>
            <a:r>
              <a:rPr lang="en-US" altLang="ko-KR" sz="22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개발환경</a:t>
            </a:r>
            <a:endParaRPr lang="en-US" altLang="ko-KR" sz="22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 fontAlgn="base">
              <a:lnSpc>
                <a:spcPct val="180000"/>
              </a:lnSpc>
              <a:buFontTx/>
              <a:buChar char="-"/>
            </a:pP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공유기</a:t>
            </a:r>
            <a:r>
              <a:rPr lang="en-US" altLang="ko-KR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LAN</a:t>
            </a: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선</a:t>
            </a:r>
            <a:endParaRPr lang="en-US" altLang="ko-KR" sz="22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 fontAlgn="base">
              <a:lnSpc>
                <a:spcPct val="180000"/>
              </a:lnSpc>
              <a:buFontTx/>
              <a:buChar char="-"/>
            </a:pPr>
            <a:r>
              <a:rPr lang="en-US" altLang="ko-KR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C++, Python</a:t>
            </a:r>
            <a:endParaRPr lang="en-US" altLang="ko-KR" sz="22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 fontAlgn="base">
              <a:lnSpc>
                <a:spcPct val="180000"/>
              </a:lnSpc>
              <a:buFontTx/>
              <a:buChar char="-"/>
            </a:pP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노트북 </a:t>
            </a:r>
            <a:r>
              <a:rPr lang="en-US" altLang="ko-KR" sz="22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22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진행 </a:t>
            </a: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도구</a:t>
            </a:r>
            <a:endParaRPr lang="en-US" altLang="ko-KR" sz="22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 fontAlgn="base">
              <a:lnSpc>
                <a:spcPct val="180000"/>
              </a:lnSpc>
              <a:buFontTx/>
              <a:buChar char="-"/>
            </a:pPr>
            <a:r>
              <a:rPr lang="ko-KR" altLang="en-US" sz="22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데스크톱 </a:t>
            </a:r>
            <a:r>
              <a:rPr lang="en-US" altLang="ko-KR" sz="22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PC : </a:t>
            </a:r>
            <a:r>
              <a:rPr lang="ko-KR" altLang="en-US" sz="22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진행 도구 </a:t>
            </a:r>
            <a:endParaRPr lang="ko-KR" altLang="en-US" sz="2200" kern="0" spc="0">
              <a:solidFill>
                <a:srgbClr val="000000"/>
              </a:solidFill>
              <a:effectLst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50" name="Picture 2" descr="라즈베리파이 적외선 카메라 모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85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5291">
            <a:off x="8922837" y="4074275"/>
            <a:ext cx="2970851" cy="297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구부러진 연결선 4"/>
          <p:cNvCxnSpPr/>
          <p:nvPr/>
        </p:nvCxnSpPr>
        <p:spPr>
          <a:xfrm rot="16200000" flipH="1">
            <a:off x="8891844" y="2998134"/>
            <a:ext cx="1808439" cy="1690988"/>
          </a:xfrm>
          <a:prstGeom prst="curvedConnector3">
            <a:avLst>
              <a:gd name="adj1" fmla="val 50000"/>
            </a:avLst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75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95098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68869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302535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912137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77883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0524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5764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91004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6244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291" y="-32084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29" y="303774"/>
            <a:ext cx="6146660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활용계획 및 기대효과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08263" y="136723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4648" y="2949063"/>
            <a:ext cx="12254540" cy="223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80000"/>
              </a:lnSpc>
              <a:buFontTx/>
              <a:buChar char="-"/>
            </a:pPr>
            <a:r>
              <a:rPr lang="en-US" altLang="ko-KR" sz="27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Ubuntu </a:t>
            </a:r>
            <a:r>
              <a:rPr lang="ko-KR" altLang="en-US" sz="27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운영체제를 사용하는 데스크톱 </a:t>
            </a:r>
            <a:r>
              <a:rPr lang="en-US" altLang="ko-KR" sz="27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PC</a:t>
            </a:r>
            <a:r>
              <a:rPr lang="ko-KR" altLang="en-US" sz="27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개발을 진행할 예정입니다</a:t>
            </a:r>
            <a:r>
              <a:rPr lang="en-US" altLang="ko-KR" sz="27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sz="2700" kern="0" smtClea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 algn="just" fontAlgn="base">
              <a:lnSpc>
                <a:spcPct val="180000"/>
              </a:lnSpc>
              <a:buFontTx/>
              <a:buChar char="-"/>
            </a:pPr>
            <a:r>
              <a:rPr lang="ko-KR" altLang="en-US" sz="27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데스크톱 </a:t>
            </a:r>
            <a:r>
              <a:rPr lang="en-US" altLang="ko-KR" sz="27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PC</a:t>
            </a:r>
            <a:r>
              <a:rPr lang="ko-KR" altLang="en-US" sz="27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개발을 </a:t>
            </a:r>
            <a:r>
              <a:rPr lang="ko-KR" altLang="en-US" sz="27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진행하고</a:t>
            </a:r>
            <a:r>
              <a:rPr lang="en-US" altLang="ko-KR" sz="27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7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안정화 작업을 진행하려고 합니다</a:t>
            </a:r>
            <a:r>
              <a:rPr lang="en-US" altLang="ko-KR" sz="27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285750" indent="-285750" algn="just" fontAlgn="base">
              <a:lnSpc>
                <a:spcPct val="180000"/>
              </a:lnSpc>
              <a:buFontTx/>
              <a:buChar char="-"/>
            </a:pPr>
            <a:r>
              <a:rPr lang="ko-KR" altLang="en-US" sz="27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7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진행한 내용들을 라즈베리파이에 적용하고 안정화하는 작업을 진행할 것입니다</a:t>
            </a:r>
            <a:r>
              <a:rPr lang="en-US" altLang="ko-KR" sz="2700" ker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2700" kern="0" spc="0">
              <a:solidFill>
                <a:srgbClr val="000000"/>
              </a:solidFill>
              <a:effectLst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6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신호등 아이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42" y="1749898"/>
            <a:ext cx="39624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2671013" y="2199731"/>
            <a:ext cx="7929360" cy="25640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932075" y="3089355"/>
            <a:ext cx="7407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참여 연구원 현황 및 역할분담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68204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41975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275641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885243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50989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7834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3074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8314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3554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999" y="78852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29" y="303775"/>
            <a:ext cx="5663811" cy="10062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124" y="394182"/>
            <a:ext cx="45457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수행 조직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88554" y="251021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792" y="1620493"/>
            <a:ext cx="8230416" cy="49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6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968204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641975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275641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885243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550989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7834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3074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8314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803554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999" y="78852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48729" y="303774"/>
            <a:ext cx="6761746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768" y="586480"/>
            <a:ext cx="635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참여 연구원 간 역할분담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88554" y="251021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1" y="2695680"/>
            <a:ext cx="11623786" cy="36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신호등 아이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42" y="1749898"/>
            <a:ext cx="39624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2671013" y="2199731"/>
            <a:ext cx="7929360" cy="25640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5065497" y="3089355"/>
            <a:ext cx="31403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 문헌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17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753052" y="67376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426823" y="67376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060489" y="665747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670091" y="665747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335837" y="673768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363196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15596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667996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20396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012" y="22623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379601" y="200234"/>
            <a:ext cx="32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6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58779" y="1957134"/>
            <a:ext cx="9416716" cy="391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80000"/>
              </a:lnSpc>
            </a:pPr>
            <a:r>
              <a:rPr lang="en-US" altLang="ko-KR" sz="2000" b="1" kern="0">
                <a:solidFill>
                  <a:srgbClr val="000000"/>
                </a:solidFill>
                <a:latin typeface="HCI Poppy"/>
                <a:ea typeface="휴먼명조"/>
              </a:rPr>
              <a:t>[1]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김준호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·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이성원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(2015).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비콘 기반의 버스 자동 승하차 시스템 구현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한국통</a:t>
            </a:r>
            <a:r>
              <a:rPr lang="ko-KR" altLang="en-US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휴먼명조"/>
              </a:rPr>
              <a:t>		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신학회한국통신학회 학술대회논문집한국통신학회 종합 </a:t>
            </a:r>
            <a:r>
              <a:rPr lang="ko-KR" altLang="en-US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학술발표회 </a:t>
            </a:r>
            <a:r>
              <a:rPr lang="ko-KR" altLang="en-US" sz="2000" b="1" kern="0">
                <a:solidFill>
                  <a:srgbClr val="000000"/>
                </a:solidFill>
                <a:latin typeface="함초롬바탕" panose="02030604000101010101" pitchFamily="18" charset="-127"/>
                <a:ea typeface="휴먼명조"/>
              </a:rPr>
              <a:t>		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논문집 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하계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 2015,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본문 전체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b="1" kern="0">
              <a:solidFill>
                <a:srgbClr val="000000"/>
              </a:solidFill>
              <a:latin typeface="함초롬바탕" panose="02030604000101010101" pitchFamily="18" charset="-127"/>
              <a:ea typeface="휴먼명조"/>
            </a:endParaRPr>
          </a:p>
          <a:p>
            <a:pPr algn="just" fontAlgn="base">
              <a:lnSpc>
                <a:spcPct val="180000"/>
              </a:lnSpc>
            </a:pPr>
            <a:r>
              <a:rPr lang="ko-KR" altLang="en-US" sz="1400" kern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유료 논문이어서 복사 및 출력을 못 하였습니다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4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80000"/>
              </a:lnSpc>
            </a:pPr>
            <a:r>
              <a:rPr lang="en-US" altLang="ko-KR" sz="2000" b="1" kern="0">
                <a:solidFill>
                  <a:srgbClr val="000000"/>
                </a:solidFill>
                <a:latin typeface="HCI Poppy"/>
                <a:ea typeface="휴먼명조"/>
              </a:rPr>
              <a:t>[2] </a:t>
            </a:r>
            <a:r>
              <a:rPr lang="ko-KR" altLang="en-US" sz="2000" b="1" kern="0">
                <a:solidFill>
                  <a:srgbClr val="000000"/>
                </a:solidFill>
                <a:latin typeface="휴먼명조"/>
                <a:ea typeface="휴먼명조"/>
              </a:rPr>
              <a:t>국외 연구 개발 사례 </a:t>
            </a:r>
            <a:r>
              <a:rPr lang="en-US" altLang="ko-KR" sz="2000" kern="0">
                <a:solidFill>
                  <a:srgbClr val="000000"/>
                </a:solidFill>
                <a:latin typeface="HCI Poppy"/>
                <a:ea typeface="휴먼명조"/>
              </a:rPr>
              <a:t>beijing technology inc, 2019-09-26</a:t>
            </a:r>
            <a:endParaRPr lang="ko-KR" altLang="en-US" sz="14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80000"/>
              </a:lnSpc>
            </a:pPr>
            <a:r>
              <a:rPr lang="ko-KR" altLang="en-US" sz="2000" kern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en-US" altLang="ko-KR" sz="2000" u="sng" ker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CI Poppy"/>
                <a:ea typeface="휴먼명조"/>
                <a:hlinkClick r:id="rId3"/>
              </a:rPr>
              <a:t>https://www.youtube.com/watch?v=SvcYctV2Ho0</a:t>
            </a:r>
            <a:endParaRPr lang="ko-KR" altLang="en-US" sz="20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80000"/>
              </a:lnSpc>
            </a:pPr>
            <a:r>
              <a:rPr lang="ko-KR" altLang="en-US" sz="2000" kern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en-US" altLang="ko-KR" sz="2000" u="sng" ker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CI Poppy"/>
                <a:ea typeface="휴먼명조"/>
                <a:hlinkClick r:id="rId4"/>
              </a:rPr>
              <a:t>www.vion-tech.com</a:t>
            </a:r>
            <a:endParaRPr lang="ko-KR" altLang="en-US" sz="20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1667" y="512792"/>
            <a:ext cx="3236834" cy="109188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69751" y="650279"/>
            <a:ext cx="26010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 문헌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7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084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3788" y="35795"/>
            <a:ext cx="12111318" cy="67363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143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지연 21"/>
          <p:cNvSpPr/>
          <p:nvPr/>
        </p:nvSpPr>
        <p:spPr>
          <a:xfrm rot="5400000">
            <a:off x="3282925" y="3202715"/>
            <a:ext cx="802105" cy="1936465"/>
          </a:xfrm>
          <a:prstGeom prst="flowChartDelay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4382389" y="3770244"/>
            <a:ext cx="3549147" cy="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8650659" y="3747739"/>
            <a:ext cx="2835487" cy="22508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7939775" y="3770244"/>
            <a:ext cx="660084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1406" y="1784271"/>
            <a:ext cx="938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버스노선 최적화를 위한 빅데이터 분석 </a:t>
            </a:r>
            <a:endParaRPr lang="en-US" altLang="ko-KR" smtClean="0"/>
          </a:p>
          <a:p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0766" y="2302025"/>
            <a:ext cx="5001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OpenCV</a:t>
            </a:r>
            <a:r>
              <a:rPr lang="ko-KR" altLang="en-US"/>
              <a:t>를 활용한 버스 승하차 인원 분석 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01117" y="1475874"/>
            <a:ext cx="10485029" cy="22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001117" y="1475874"/>
            <a:ext cx="10485029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1001117" y="3758993"/>
            <a:ext cx="2578950" cy="1125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11545128" y="2561841"/>
            <a:ext cx="4747" cy="67534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931863" y="2579771"/>
            <a:ext cx="4747" cy="67534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475994" y="2093568"/>
            <a:ext cx="524855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 사 합 니 다</a:t>
            </a:r>
            <a:endParaRPr lang="ko-KR" altLang="en-US" sz="6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 rot="20700671">
            <a:off x="7107355" y="339541"/>
            <a:ext cx="20361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smtClean="0">
                <a:latin typeface="Forte" panose="03060902040502070203" pitchFamily="66" charset="0"/>
              </a:rPr>
              <a:t>with</a:t>
            </a:r>
            <a:endParaRPr lang="ko-KR" altLang="en-US" sz="4500">
              <a:latin typeface="Forte" panose="03060902040502070203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318182" y="316097"/>
            <a:ext cx="4026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아인스에스엔씨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2774722" y="3777702"/>
            <a:ext cx="1824235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순서도: 지연 75"/>
          <p:cNvSpPr/>
          <p:nvPr/>
        </p:nvSpPr>
        <p:spPr>
          <a:xfrm rot="5400000">
            <a:off x="8047510" y="3210523"/>
            <a:ext cx="802105" cy="1936465"/>
          </a:xfrm>
          <a:prstGeom prst="flowChartDelay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 flipH="1">
            <a:off x="7578516" y="3775935"/>
            <a:ext cx="1790160" cy="176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2759243" y="3690032"/>
            <a:ext cx="1478768" cy="41665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3120189" y="3682012"/>
            <a:ext cx="1478768" cy="41665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7519742" y="3769681"/>
            <a:ext cx="1595071" cy="2139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>
            <a:off x="7511722" y="3745619"/>
            <a:ext cx="1595071" cy="2139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>
            <a:off x="7776416" y="3783101"/>
            <a:ext cx="1595071" cy="2139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7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806842" y="51240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480613" y="51240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114279" y="50438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723881" y="50438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389627" y="512404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416986" y="-3058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69386" y="-1534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21786" y="-10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74186" y="1513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44" y="-38176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48729" y="303774"/>
            <a:ext cx="6331315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2086" y="586480"/>
            <a:ext cx="5977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선행 연구개발의 문제점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1695" y="151373"/>
            <a:ext cx="3074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56850" y="2189486"/>
            <a:ext cx="24921961" cy="1970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72087888" descr="EMB00004b4c51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52" y="2478897"/>
            <a:ext cx="10655341" cy="29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82275" y="5806875"/>
            <a:ext cx="9407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하차시간 및 하차 정류장 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ID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필드 값이 결측값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(Missing Value)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 오류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8729" y="1861309"/>
            <a:ext cx="1872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오류 유형 </a:t>
            </a:r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48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806842" y="51240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480613" y="51240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114279" y="50438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723881" y="50438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389627" y="512404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416986" y="-3058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69386" y="-1534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21786" y="-10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74186" y="1513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44" y="-38176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48729" y="303774"/>
            <a:ext cx="6331315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2086" y="586480"/>
            <a:ext cx="5977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선행 연구개발의 문제점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1695" y="151373"/>
            <a:ext cx="3074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56850" y="2189486"/>
            <a:ext cx="24921961" cy="1970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7125" y="2077959"/>
            <a:ext cx="27843292" cy="2081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67895040" descr="EMB00004b4c51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48" y="2539680"/>
            <a:ext cx="9912618" cy="2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71686" y="5574746"/>
            <a:ext cx="6108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승차 정류장과 하차 정류장이 일치하는 오류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8729" y="1861309"/>
            <a:ext cx="1872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오류 유형 </a:t>
            </a:r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1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806842" y="51240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480613" y="51240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114279" y="50438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723881" y="50438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389627" y="512404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416986" y="-3058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69386" y="-1534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21786" y="-10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74186" y="1513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44" y="-38176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48729" y="303774"/>
            <a:ext cx="6331315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2086" y="586480"/>
            <a:ext cx="5977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선행 연구개발의 문제점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1695" y="151373"/>
            <a:ext cx="3074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56850" y="2189486"/>
            <a:ext cx="24921961" cy="1970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17518" y="1740307"/>
            <a:ext cx="44969397" cy="243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67895040" descr="EMB00004b4c51f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18" y="2427461"/>
            <a:ext cx="10315949" cy="324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72086" y="5971449"/>
            <a:ext cx="92011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기점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종점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승차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하차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인원이 존재하는 오류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8729" y="1861309"/>
            <a:ext cx="1872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오류 유형 </a:t>
            </a:r>
            <a:r>
              <a:rPr lang="en-US" altLang="ko-KR" sz="2800" kern="0" smtClean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2800" kern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6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806842" y="51240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480613" y="51240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114279" y="50438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723881" y="50438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389627" y="512404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416986" y="-3058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69386" y="-1534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21786" y="-10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74186" y="1513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44" y="-38176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48730" y="303774"/>
            <a:ext cx="5467059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0543" y="600688"/>
            <a:ext cx="5977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국외 연구개발 동향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35139" y="137005"/>
            <a:ext cx="3511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92816632" descr="EMB000048e86b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30" y="2657072"/>
            <a:ext cx="6599179" cy="37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8730" y="2017746"/>
            <a:ext cx="92011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Bejing Technology Inc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96639" y="5793062"/>
            <a:ext cx="92011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승차 인식 코드 구동 화면 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0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6122"/>
            <a:ext cx="12192000" cy="6789793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7806842" y="51240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480613" y="51240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9114279" y="504383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9723881" y="504383"/>
            <a:ext cx="1251285" cy="577516"/>
          </a:xfrm>
          <a:prstGeom prst="bentConnector3">
            <a:avLst>
              <a:gd name="adj1" fmla="val 50000"/>
            </a:avLst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10389627" y="512404"/>
            <a:ext cx="1251284" cy="577516"/>
          </a:xfrm>
          <a:prstGeom prst="bentConnector3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416986" y="-3058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569386" y="-1534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721786" y="-10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깃발 icon에 대한 이미지 검색결과"/>
          <p:cNvSpPr>
            <a:spLocks noChangeAspect="1" noChangeArrowheads="1"/>
          </p:cNvSpPr>
          <p:nvPr/>
        </p:nvSpPr>
        <p:spPr bwMode="auto">
          <a:xfrm>
            <a:off x="7874186" y="1513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44" y="-38176"/>
            <a:ext cx="847056" cy="11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48730" y="303774"/>
            <a:ext cx="5467059" cy="14174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0543" y="600688"/>
            <a:ext cx="5977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국외 연구개발 동향</a:t>
            </a:r>
            <a:endParaRPr lang="ko-KR" altLang="en-US" sz="450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35139" y="137005"/>
            <a:ext cx="3511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92816632" descr="EMB000048e86b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30" y="2657072"/>
            <a:ext cx="6599179" cy="37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48730" y="2017746"/>
            <a:ext cx="92011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Bejing Technology Inc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96639" y="5793062"/>
            <a:ext cx="92011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승차 인식 코드 구동 화면 </a:t>
            </a:r>
            <a:r>
              <a:rPr lang="en-US" altLang="ko-KR" sz="25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ko-KR" altLang="en-US" sz="25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8729" y="2087500"/>
            <a:ext cx="11092182" cy="4343400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89950" y="3173552"/>
            <a:ext cx="560297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우리나라의 버스와 구조가 다름</a:t>
            </a:r>
            <a:endParaRPr lang="ko-KR" altLang="en-US" sz="310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9951" y="4530433"/>
            <a:ext cx="560297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310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사람 인식을 정확하게 하지 못함</a:t>
            </a:r>
            <a:endParaRPr lang="ko-KR" altLang="en-US" sz="310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4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1825</Words>
  <Application>Microsoft Office PowerPoint</Application>
  <PresentationFormat>와이드스크린</PresentationFormat>
  <Paragraphs>334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함초롬바탕</vt:lpstr>
      <vt:lpstr>휴먼명조</vt:lpstr>
      <vt:lpstr>Arial</vt:lpstr>
      <vt:lpstr>경기천년제목 Medium</vt:lpstr>
      <vt:lpstr>HCI Poppy</vt:lpstr>
      <vt:lpstr>배달의민족 도현</vt:lpstr>
      <vt:lpstr>경기천년바탕 Regular</vt:lpstr>
      <vt:lpstr>맑은 고딕</vt:lpstr>
      <vt:lpstr>Forte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호성</dc:creator>
  <cp:lastModifiedBy>이 호성</cp:lastModifiedBy>
  <cp:revision>178</cp:revision>
  <dcterms:created xsi:type="dcterms:W3CDTF">2019-09-25T16:14:53Z</dcterms:created>
  <dcterms:modified xsi:type="dcterms:W3CDTF">2019-09-26T22:46:46Z</dcterms:modified>
</cp:coreProperties>
</file>